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1"/>
  </p:notesMasterIdLst>
  <p:sldIdLst>
    <p:sldId id="256" r:id="rId2"/>
    <p:sldId id="305" r:id="rId3"/>
    <p:sldId id="308" r:id="rId4"/>
    <p:sldId id="307" r:id="rId5"/>
    <p:sldId id="309" r:id="rId6"/>
    <p:sldId id="310" r:id="rId7"/>
    <p:sldId id="304" r:id="rId8"/>
    <p:sldId id="312" r:id="rId9"/>
    <p:sldId id="311" r:id="rId10"/>
  </p:sldIdLst>
  <p:sldSz cx="10972800" cy="6172200"/>
  <p:notesSz cx="7010400" cy="9296400"/>
  <p:embeddedFontLst>
    <p:embeddedFont>
      <p:font typeface="Noto Sans Symbols" panose="020B0604020202020204" charset="0"/>
      <p:regular r:id="rId12"/>
      <p:bold r:id="rId13"/>
      <p:italic r:id="rId14"/>
      <p:boldItalic r:id="rId15"/>
    </p:embeddedFont>
    <p:embeddedFont>
      <p:font typeface="Trebuchet MS" panose="020B060302020202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16">
          <p15:clr>
            <a:srgbClr val="A4A3A4"/>
          </p15:clr>
        </p15:guide>
        <p15:guide id="2" orient="horz" pos="3050">
          <p15:clr>
            <a:srgbClr val="A4A3A4"/>
          </p15:clr>
        </p15:guide>
        <p15:guide id="3" orient="horz" pos="3189">
          <p15:clr>
            <a:srgbClr val="A4A3A4"/>
          </p15:clr>
        </p15:guide>
        <p15:guide id="4" pos="5455">
          <p15:clr>
            <a:srgbClr val="A4A3A4"/>
          </p15:clr>
        </p15:guide>
        <p15:guide id="5" orient="horz" pos="975">
          <p15:clr>
            <a:srgbClr val="A4A3A4"/>
          </p15:clr>
        </p15:guide>
        <p15:guide id="6" pos="345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BF3637E-882C-4612-8119-BCA0FA04F984}">
  <a:tblStyle styleId="{0BF3637E-882C-4612-8119-BCA0FA04F984}" styleName="Table_0">
    <a:wholeTbl>
      <a:tcTxStyle b="off" i="off">
        <a:font>
          <a:latin typeface="Trebuchet MS"/>
          <a:ea typeface="Trebuchet MS"/>
          <a:cs typeface="Trebuchet M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BF5"/>
          </a:solidFill>
        </a:fill>
      </a:tcStyle>
    </a:wholeTbl>
    <a:band1H>
      <a:tcTxStyle/>
      <a:tcStyle>
        <a:tcBdr/>
        <a:fill>
          <a:solidFill>
            <a:srgbClr val="CA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EF4F9B2-BD9C-4ACF-BDDB-28CE89CE1167}" styleName="Table_1">
    <a:wholeTbl>
      <a:tcTxStyle b="off" i="off">
        <a:font>
          <a:latin typeface="Trebuchet MS"/>
          <a:ea typeface="Trebuchet MS"/>
          <a:cs typeface="Trebuchet MS"/>
        </a:font>
        <a:schemeClr val="lt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B1C7D19-FE8B-40DB-B740-7661BBF1F48A}" styleName="Table_2">
    <a:wholeTbl>
      <a:tcTxStyle b="off" i="off">
        <a:font>
          <a:latin typeface="Trebuchet MS"/>
          <a:ea typeface="Trebuchet MS"/>
          <a:cs typeface="Trebuchet MS"/>
        </a:font>
        <a:schemeClr val="lt1"/>
      </a:tcTxStyle>
      <a:tcStyle>
        <a:tcBdr>
          <a:left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>
          <a:top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band1H>
    <a:band2H>
      <a:tcTxStyle/>
      <a:tcStyle>
        <a:tcBdr/>
      </a:tcStyle>
    </a:band2H>
    <a:band1V>
      <a:tcTxStyle/>
      <a:tcStyle>
        <a:tcBdr>
          <a:left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1V>
    <a:band2V>
      <a:tcTxStyle/>
      <a:tcStyle>
        <a:tcBdr>
          <a:left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rebuchet MS"/>
          <a:ea typeface="Trebuchet MS"/>
          <a:cs typeface="Trebuchet MS"/>
        </a:font>
        <a:schemeClr val="dk2"/>
      </a:tcTxStyle>
      <a:tcStyle>
        <a:tcBdr/>
        <a:fill>
          <a:solidFill>
            <a:schemeClr val="l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718ED46-BCFB-4B95-8118-5FFCF8DE690B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9" autoAdjust="0"/>
    <p:restoredTop sz="94674"/>
  </p:normalViewPr>
  <p:slideViewPr>
    <p:cSldViewPr snapToGrid="0">
      <p:cViewPr varScale="1">
        <p:scale>
          <a:sx n="93" d="100"/>
          <a:sy n="93" d="100"/>
        </p:scale>
        <p:origin x="84" y="1020"/>
      </p:cViewPr>
      <p:guideLst>
        <p:guide orient="horz" pos="1316"/>
        <p:guide orient="horz" pos="3050"/>
        <p:guide orient="horz" pos="3189"/>
        <p:guide pos="5455"/>
        <p:guide orient="horz" pos="975"/>
        <p:guide pos="34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dt" idx="10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" name="Google Shape;5;n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/>
          <a:lstStyle>
            <a:lvl1pPr marL="457200" marR="0" lvl="0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7" name="Google Shape;7;n"/>
          <p:cNvGrpSpPr/>
          <p:nvPr/>
        </p:nvGrpSpPr>
        <p:grpSpPr>
          <a:xfrm>
            <a:off x="5528649" y="308894"/>
            <a:ext cx="1083012" cy="200064"/>
            <a:chOff x="8775700" y="3552825"/>
            <a:chExt cx="5156200" cy="952500"/>
          </a:xfrm>
        </p:grpSpPr>
        <p:sp>
          <p:nvSpPr>
            <p:cNvPr id="8" name="Google Shape;8;n"/>
            <p:cNvSpPr/>
            <p:nvPr/>
          </p:nvSpPr>
          <p:spPr>
            <a:xfrm>
              <a:off x="13817600" y="4265613"/>
              <a:ext cx="114300" cy="111125"/>
            </a:xfrm>
            <a:custGeom>
              <a:avLst/>
              <a:gdLst/>
              <a:ahLst/>
              <a:cxnLst/>
              <a:rect l="l" t="t" r="r" b="b"/>
              <a:pathLst>
                <a:path w="144" h="139" extrusionOk="0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9;n"/>
            <p:cNvSpPr/>
            <p:nvPr/>
          </p:nvSpPr>
          <p:spPr>
            <a:xfrm>
              <a:off x="10447338" y="3732213"/>
              <a:ext cx="3333750" cy="625475"/>
            </a:xfrm>
            <a:custGeom>
              <a:avLst/>
              <a:gdLst/>
              <a:ahLst/>
              <a:cxnLst/>
              <a:rect l="l" t="t" r="r" b="b"/>
              <a:pathLst>
                <a:path w="4200" h="788" extrusionOk="0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;n"/>
            <p:cNvSpPr/>
            <p:nvPr/>
          </p:nvSpPr>
          <p:spPr>
            <a:xfrm>
              <a:off x="8775700" y="3552825"/>
              <a:ext cx="1436688" cy="952500"/>
            </a:xfrm>
            <a:custGeom>
              <a:avLst/>
              <a:gdLst/>
              <a:ahLst/>
              <a:cxnLst/>
              <a:rect l="l" t="t" r="r" b="b"/>
              <a:pathLst>
                <a:path w="1810" h="1200" extrusionOk="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 Slide">
  <p:cSld name="Closing Slide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1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1753" b="-229"/>
          <a:stretch/>
        </p:blipFill>
        <p:spPr>
          <a:xfrm rot="10800000" flipH="1">
            <a:off x="0" y="229699"/>
            <a:ext cx="10972800" cy="5942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1"/>
              </a:gs>
              <a:gs pos="34000">
                <a:schemeClr val="lt1"/>
              </a:gs>
              <a:gs pos="100000">
                <a:srgbClr val="FFFFFF">
                  <a:alpha val="34901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11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3337" y="3902417"/>
            <a:ext cx="3232858" cy="113274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/>
          <p:nvPr/>
        </p:nvSpPr>
        <p:spPr>
          <a:xfrm>
            <a:off x="481641" y="5310989"/>
            <a:ext cx="25122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www.nvidia.com/dli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48627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481661" y="5353031"/>
            <a:ext cx="9526126" cy="34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rebuchet MS"/>
              <a:buNone/>
              <a:defRPr sz="1800" b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title"/>
          </p:nvPr>
        </p:nvSpPr>
        <p:spPr>
          <a:xfrm>
            <a:off x="481661" y="4405220"/>
            <a:ext cx="9568425" cy="98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600" b="1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7273" y="3219565"/>
            <a:ext cx="2199959" cy="474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666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, Subtitle, and Content with CONFIDENTIAL">
  <p:cSld name="Title, Subtitle, and Content with CONFIDENTIAL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body" idx="1"/>
          </p:nvPr>
        </p:nvSpPr>
        <p:spPr>
          <a:xfrm>
            <a:off x="516750" y="2103035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- NO LOGO &amp; PAGE NUMBER">
  <p:cSld name="Title, Subtitle, and Content - NO LOGO &amp; PAGE 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body" idx="1"/>
          </p:nvPr>
        </p:nvSpPr>
        <p:spPr>
          <a:xfrm>
            <a:off x="512064" y="2103035"/>
            <a:ext cx="9948672" cy="369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body" idx="2"/>
          </p:nvPr>
        </p:nvSpPr>
        <p:spPr>
          <a:xfrm>
            <a:off x="498348" y="11833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- Green">
  <p:cSld name="Transition - Gree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2680" b="-5537"/>
          <a:stretch/>
        </p:blipFill>
        <p:spPr>
          <a:xfrm rot="10800000" flipH="1"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40000">
                <a:schemeClr val="lt2"/>
              </a:gs>
              <a:gs pos="100000">
                <a:srgbClr val="76B900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6B900">
                  <a:alpha val="29803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98348" y="2790635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, Subtitle, and Two Content">
  <p:cSld name="Title, Subtitle, and Two Conten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498348" y="654352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498348" y="2111661"/>
            <a:ext cx="4945063" cy="369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Char char="•"/>
              <a:defRPr sz="2400" b="0">
                <a:solidFill>
                  <a:schemeClr val="dk2"/>
                </a:solidFill>
              </a:defRPr>
            </a:lvl1pPr>
            <a:lvl2pPr marL="914400" lvl="1" indent="-355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Trebuchet MS"/>
              <a:buChar char="•"/>
              <a:defRPr sz="2000" b="0">
                <a:solidFill>
                  <a:schemeClr val="dk2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Trebuchet MS"/>
              <a:buChar char="•"/>
              <a:defRPr sz="1800" b="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2"/>
          </p:nvPr>
        </p:nvSpPr>
        <p:spPr>
          <a:xfrm>
            <a:off x="5529390" y="2111661"/>
            <a:ext cx="4945062" cy="369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Char char="•"/>
              <a:defRPr sz="2400" b="0">
                <a:solidFill>
                  <a:schemeClr val="dk2"/>
                </a:solidFill>
              </a:defRPr>
            </a:lvl1pPr>
            <a:lvl2pPr marL="914400" lvl="1" indent="-355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Trebuchet MS"/>
              <a:buChar char="•"/>
              <a:defRPr sz="2000" b="0">
                <a:solidFill>
                  <a:schemeClr val="dk2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Trebuchet MS"/>
              <a:buChar char="•"/>
              <a:defRPr sz="1800" b="0">
                <a:solidFill>
                  <a:schemeClr val="dk2"/>
                </a:solidFill>
              </a:defRPr>
            </a:lvl3pPr>
            <a:lvl4pPr marL="1828800" lvl="3" indent="-342900" algn="l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3"/>
          </p:nvPr>
        </p:nvSpPr>
        <p:spPr>
          <a:xfrm>
            <a:off x="498348" y="1180568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sz="2400" b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228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228600" algn="ctr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228600" algn="ctr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1553497" y="5352631"/>
            <a:ext cx="78658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13271" y="5142126"/>
            <a:ext cx="7546258" cy="104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Placeholder">
  <p:cSld name="DEMO Placehold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498348" y="5169473"/>
            <a:ext cx="9976104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and Segue">
  <p:cSld name="Quote and Segu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2680" b="-5537"/>
          <a:stretch/>
        </p:blipFill>
        <p:spPr>
          <a:xfrm rot="10800000" flipH="1"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40000">
                <a:schemeClr val="lt2"/>
              </a:gs>
              <a:gs pos="100000">
                <a:srgbClr val="76B900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9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6B900">
                  <a:alpha val="29803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499743" y="653532"/>
            <a:ext cx="9973315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517402" y="2002367"/>
            <a:ext cx="9948931" cy="39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–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30818" y="5785419"/>
            <a:ext cx="580688" cy="20632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83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medium.com/analytics-vidhya/the-problems-of-generative-adversarial-networks-gans-3d887efa578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05.06605.pdf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7"/>
          <p:cNvSpPr txBox="1">
            <a:spLocks noGrp="1"/>
          </p:cNvSpPr>
          <p:nvPr>
            <p:ph type="title"/>
          </p:nvPr>
        </p:nvSpPr>
        <p:spPr>
          <a:xfrm>
            <a:off x="532098" y="4044844"/>
            <a:ext cx="10097523" cy="1114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33B2-8A76-4D3E-99DF-D0C7191A4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GANs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72CAF-FED9-4FEC-A3CA-77169456C1F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Inter"/>
              </a:rPr>
              <a:t>Problem of  Vanishing Gradients</a:t>
            </a:r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CF2EA6D6-AFDD-42CB-8198-0711DEED5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742" y="1777072"/>
            <a:ext cx="6517349" cy="233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CDF31D3-DB85-43C3-9C68-C59264E2D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5" y="1853459"/>
            <a:ext cx="4064942" cy="225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55A202-2A43-4AA7-95D6-F72614520EE4}"/>
              </a:ext>
            </a:extLst>
          </p:cNvPr>
          <p:cNvSpPr txBox="1"/>
          <p:nvPr/>
        </p:nvSpPr>
        <p:spPr>
          <a:xfrm>
            <a:off x="614767" y="4036499"/>
            <a:ext cx="312549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effectLst/>
                <a:latin typeface="Inter"/>
              </a:rPr>
              <a:t>As hidden layers increase the partial derivative terms starts becoming smaller and smaller.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713D14-6906-457E-9F64-DF582C44B223}"/>
              </a:ext>
            </a:extLst>
          </p:cNvPr>
          <p:cNvSpPr txBox="1"/>
          <p:nvPr/>
        </p:nvSpPr>
        <p:spPr>
          <a:xfrm>
            <a:off x="5414175" y="4036499"/>
            <a:ext cx="5486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Inter"/>
              </a:rPr>
              <a:t>The discriminator doesn't provide enough information for the generator to make progress.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B0FE8E-FB58-423A-8663-675105FC15B5}"/>
              </a:ext>
            </a:extLst>
          </p:cNvPr>
          <p:cNvSpPr txBox="1"/>
          <p:nvPr/>
        </p:nvSpPr>
        <p:spPr>
          <a:xfrm>
            <a:off x="6751826" y="4645672"/>
            <a:ext cx="2998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 Weak Classifier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 Weak Generator</a:t>
            </a:r>
          </a:p>
        </p:txBody>
      </p:sp>
      <p:sp>
        <p:nvSpPr>
          <p:cNvPr id="11" name="TextBox 10">
            <a:hlinkClick r:id="rId4"/>
            <a:extLst>
              <a:ext uri="{FF2B5EF4-FFF2-40B4-BE49-F238E27FC236}">
                <a16:creationId xmlns:a16="http://schemas.microsoft.com/office/drawing/2014/main" id="{13CA4E3E-0A9A-4246-B472-7ECC27B410C9}"/>
              </a:ext>
            </a:extLst>
          </p:cNvPr>
          <p:cNvSpPr txBox="1"/>
          <p:nvPr/>
        </p:nvSpPr>
        <p:spPr>
          <a:xfrm>
            <a:off x="3091680" y="5764183"/>
            <a:ext cx="506569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</a:rPr>
              <a:t>https://medium.com/analytics-vidhya/the-problems-of-generative-adversarial-networks-gans-3d887efa578e</a:t>
            </a:r>
          </a:p>
        </p:txBody>
      </p:sp>
    </p:spTree>
    <p:extLst>
      <p:ext uri="{BB962C8B-B14F-4D97-AF65-F5344CB8AC3E}">
        <p14:creationId xmlns:p14="http://schemas.microsoft.com/office/powerpoint/2010/main" val="3925020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33B2-8A76-4D3E-99DF-D0C7191A4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GANs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72CAF-FED9-4FEC-A3CA-77169456C1F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Inter"/>
              </a:rPr>
              <a:t>Problem of  Non-Convergence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4F962F-C3A5-44FE-80BA-961BDEB53A9B}"/>
              </a:ext>
            </a:extLst>
          </p:cNvPr>
          <p:cNvSpPr txBox="1"/>
          <p:nvPr/>
        </p:nvSpPr>
        <p:spPr>
          <a:xfrm>
            <a:off x="498348" y="2633133"/>
            <a:ext cx="686646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GANs involve two players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Discriminator is trying to maximize its reward.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Generator is trying to minimize Discriminator’s reward.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SGD was not designed to find the Nash equilibrium of a game.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Problem: We might not converge to the Nash equilibrium at all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2DCEA6-2726-43BE-A7CD-D20D2F66E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820" y="1708796"/>
            <a:ext cx="3171825" cy="3952875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E36182D-745B-49D6-9703-BFA26CDAC0E0}"/>
              </a:ext>
            </a:extLst>
          </p:cNvPr>
          <p:cNvSpPr/>
          <p:nvPr/>
        </p:nvSpPr>
        <p:spPr>
          <a:xfrm>
            <a:off x="6236409" y="2845942"/>
            <a:ext cx="1099339" cy="2332233"/>
          </a:xfrm>
          <a:custGeom>
            <a:avLst/>
            <a:gdLst>
              <a:gd name="connsiteX0" fmla="*/ 1099339 w 1099339"/>
              <a:gd name="connsiteY0" fmla="*/ 2332233 h 2332233"/>
              <a:gd name="connsiteX1" fmla="*/ 4 w 1099339"/>
              <a:gd name="connsiteY1" fmla="*/ 760287 h 2332233"/>
              <a:gd name="connsiteX2" fmla="*/ 1089065 w 1099339"/>
              <a:gd name="connsiteY2" fmla="*/ 0 h 233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9339" h="2332233">
                <a:moveTo>
                  <a:pt x="1099339" y="2332233"/>
                </a:moveTo>
                <a:cubicBezTo>
                  <a:pt x="550527" y="1740612"/>
                  <a:pt x="1716" y="1148992"/>
                  <a:pt x="4" y="760287"/>
                </a:cubicBezTo>
                <a:cubicBezTo>
                  <a:pt x="-1708" y="371582"/>
                  <a:pt x="543678" y="185791"/>
                  <a:pt x="1089065" y="0"/>
                </a:cubicBezTo>
              </a:path>
            </a:pathLst>
          </a:custGeom>
          <a:noFill/>
          <a:ln>
            <a:solidFill>
              <a:schemeClr val="tx2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31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33B2-8A76-4D3E-99DF-D0C7191A4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GANs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72CAF-FED9-4FEC-A3CA-77169456C1F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Inter"/>
              </a:rPr>
              <a:t>Problem of  Mode Collapse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B082A4-4926-424D-954E-76F1A94574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035"/>
          <a:stretch/>
        </p:blipFill>
        <p:spPr>
          <a:xfrm>
            <a:off x="234015" y="2063121"/>
            <a:ext cx="3607579" cy="9032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E42F96-FCF2-47AD-A3F8-2231DCDC12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698"/>
          <a:stretch/>
        </p:blipFill>
        <p:spPr>
          <a:xfrm>
            <a:off x="234015" y="3859904"/>
            <a:ext cx="3612302" cy="96609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553D82-6B0A-4667-814C-A64CE8D9AB03}"/>
              </a:ext>
            </a:extLst>
          </p:cNvPr>
          <p:cNvSpPr/>
          <p:nvPr/>
        </p:nvSpPr>
        <p:spPr>
          <a:xfrm>
            <a:off x="234015" y="1930400"/>
            <a:ext cx="3607579" cy="1286933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749FCA-66DB-4215-81E7-B3113A11D8EE}"/>
              </a:ext>
            </a:extLst>
          </p:cNvPr>
          <p:cNvSpPr/>
          <p:nvPr/>
        </p:nvSpPr>
        <p:spPr>
          <a:xfrm>
            <a:off x="234015" y="3683001"/>
            <a:ext cx="3607579" cy="1305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BB991-8B8C-4447-93B6-61682309CDE4}"/>
              </a:ext>
            </a:extLst>
          </p:cNvPr>
          <p:cNvSpPr txBox="1"/>
          <p:nvPr/>
        </p:nvSpPr>
        <p:spPr>
          <a:xfrm>
            <a:off x="1270000" y="5017012"/>
            <a:ext cx="13377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  <a:latin typeface="Inter"/>
              </a:rPr>
              <a:t>Mode Collapse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8503CA-1B21-421F-BE06-F183BC683ACD}"/>
              </a:ext>
            </a:extLst>
          </p:cNvPr>
          <p:cNvSpPr txBox="1"/>
          <p:nvPr/>
        </p:nvSpPr>
        <p:spPr>
          <a:xfrm>
            <a:off x="1161504" y="3249376"/>
            <a:ext cx="1752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No Mode Collapse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2F58DA-3E9A-490B-AC78-FBE700802102}"/>
              </a:ext>
            </a:extLst>
          </p:cNvPr>
          <p:cNvSpPr txBox="1"/>
          <p:nvPr/>
        </p:nvSpPr>
        <p:spPr>
          <a:xfrm>
            <a:off x="7721600" y="2230903"/>
            <a:ext cx="2652341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Generated images converge to x^ that fool D the most -- most realistic from the D perspective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Roboto"/>
              </a:rPr>
              <a:t>Discriminator gets stuck in a local minimum and doesn't find the best strategy.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02124"/>
              </a:solidFill>
              <a:effectLst/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  <a:latin typeface="Roboto"/>
              </a:rPr>
              <a:t>G</a:t>
            </a:r>
            <a:r>
              <a:rPr lang="en-US" b="0" i="0" dirty="0">
                <a:solidFill>
                  <a:srgbClr val="202124"/>
                </a:solidFill>
                <a:effectLst/>
                <a:latin typeface="Roboto"/>
              </a:rPr>
              <a:t>enerator keeps producing small set of modes or output types.</a:t>
            </a:r>
            <a:endParaRPr lang="en-US" dirty="0"/>
          </a:p>
        </p:txBody>
      </p:sp>
      <p:sp>
        <p:nvSpPr>
          <p:cNvPr id="23" name="手繪多邊形: 圖案 7">
            <a:extLst>
              <a:ext uri="{FF2B5EF4-FFF2-40B4-BE49-F238E27FC236}">
                <a16:creationId xmlns:a16="http://schemas.microsoft.com/office/drawing/2014/main" id="{45BA3BA7-B1EA-41FE-8F63-CFF722A5FB6C}"/>
              </a:ext>
            </a:extLst>
          </p:cNvPr>
          <p:cNvSpPr/>
          <p:nvPr/>
        </p:nvSpPr>
        <p:spPr>
          <a:xfrm rot="21392596">
            <a:off x="4431280" y="3523689"/>
            <a:ext cx="2946400" cy="1484313"/>
          </a:xfrm>
          <a:custGeom>
            <a:avLst/>
            <a:gdLst>
              <a:gd name="connsiteX0" fmla="*/ 0 w 2905656"/>
              <a:gd name="connsiteY0" fmla="*/ 1079428 h 1245437"/>
              <a:gd name="connsiteX1" fmla="*/ 509666 w 2905656"/>
              <a:gd name="connsiteY1" fmla="*/ 137 h 1245437"/>
              <a:gd name="connsiteX2" fmla="*/ 1199213 w 2905656"/>
              <a:gd name="connsiteY2" fmla="*/ 1004478 h 1245437"/>
              <a:gd name="connsiteX3" fmla="*/ 1618938 w 2905656"/>
              <a:gd name="connsiteY3" fmla="*/ 1049448 h 1245437"/>
              <a:gd name="connsiteX4" fmla="*/ 1978702 w 2905656"/>
              <a:gd name="connsiteY4" fmla="*/ 224989 h 1245437"/>
              <a:gd name="connsiteX5" fmla="*/ 2338466 w 2905656"/>
              <a:gd name="connsiteY5" fmla="*/ 135048 h 1245437"/>
              <a:gd name="connsiteX6" fmla="*/ 2833141 w 2905656"/>
              <a:gd name="connsiteY6" fmla="*/ 1094419 h 1245437"/>
              <a:gd name="connsiteX7" fmla="*/ 2893102 w 2905656"/>
              <a:gd name="connsiteY7" fmla="*/ 1229330 h 124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05656" h="1245437">
                <a:moveTo>
                  <a:pt x="0" y="1079428"/>
                </a:moveTo>
                <a:cubicBezTo>
                  <a:pt x="154898" y="546028"/>
                  <a:pt x="309797" y="12629"/>
                  <a:pt x="509666" y="137"/>
                </a:cubicBezTo>
                <a:cubicBezTo>
                  <a:pt x="709535" y="-12355"/>
                  <a:pt x="1014334" y="829593"/>
                  <a:pt x="1199213" y="1004478"/>
                </a:cubicBezTo>
                <a:cubicBezTo>
                  <a:pt x="1384092" y="1179363"/>
                  <a:pt x="1489023" y="1179363"/>
                  <a:pt x="1618938" y="1049448"/>
                </a:cubicBezTo>
                <a:cubicBezTo>
                  <a:pt x="1748853" y="919533"/>
                  <a:pt x="1858781" y="377389"/>
                  <a:pt x="1978702" y="224989"/>
                </a:cubicBezTo>
                <a:cubicBezTo>
                  <a:pt x="2098623" y="72589"/>
                  <a:pt x="2196060" y="-9857"/>
                  <a:pt x="2338466" y="135048"/>
                </a:cubicBezTo>
                <a:cubicBezTo>
                  <a:pt x="2480872" y="279953"/>
                  <a:pt x="2740702" y="912039"/>
                  <a:pt x="2833141" y="1094419"/>
                </a:cubicBezTo>
                <a:cubicBezTo>
                  <a:pt x="2925580" y="1276799"/>
                  <a:pt x="2909341" y="1253064"/>
                  <a:pt x="2893102" y="1229330"/>
                </a:cubicBezTo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TW" altLang="en-US"/>
          </a:p>
        </p:txBody>
      </p:sp>
      <p:sp>
        <p:nvSpPr>
          <p:cNvPr id="24" name="手繪多邊形: 圖案 9">
            <a:extLst>
              <a:ext uri="{FF2B5EF4-FFF2-40B4-BE49-F238E27FC236}">
                <a16:creationId xmlns:a16="http://schemas.microsoft.com/office/drawing/2014/main" id="{E315F301-FB6E-4B60-988E-003026FA0E9C}"/>
              </a:ext>
            </a:extLst>
          </p:cNvPr>
          <p:cNvSpPr/>
          <p:nvPr/>
        </p:nvSpPr>
        <p:spPr>
          <a:xfrm rot="21423725">
            <a:off x="4421755" y="2664852"/>
            <a:ext cx="1028700" cy="2263775"/>
          </a:xfrm>
          <a:custGeom>
            <a:avLst/>
            <a:gdLst>
              <a:gd name="connsiteX0" fmla="*/ 0 w 1079292"/>
              <a:gd name="connsiteY0" fmla="*/ 1650107 h 1720189"/>
              <a:gd name="connsiteX1" fmla="*/ 269823 w 1079292"/>
              <a:gd name="connsiteY1" fmla="*/ 1545176 h 1720189"/>
              <a:gd name="connsiteX2" fmla="*/ 569626 w 1079292"/>
              <a:gd name="connsiteY2" fmla="*/ 136100 h 1720189"/>
              <a:gd name="connsiteX3" fmla="*/ 674557 w 1079292"/>
              <a:gd name="connsiteY3" fmla="*/ 106120 h 1720189"/>
              <a:gd name="connsiteX4" fmla="*/ 794478 w 1079292"/>
              <a:gd name="connsiteY4" fmla="*/ 585805 h 1720189"/>
              <a:gd name="connsiteX5" fmla="*/ 899410 w 1079292"/>
              <a:gd name="connsiteY5" fmla="*/ 1215392 h 1720189"/>
              <a:gd name="connsiteX6" fmla="*/ 974360 w 1079292"/>
              <a:gd name="connsiteY6" fmla="*/ 1575156 h 1720189"/>
              <a:gd name="connsiteX7" fmla="*/ 1079292 w 1079292"/>
              <a:gd name="connsiteY7" fmla="*/ 1665097 h 1720189"/>
              <a:gd name="connsiteX0" fmla="*/ 0 w 1079292"/>
              <a:gd name="connsiteY0" fmla="*/ 1621704 h 1636694"/>
              <a:gd name="connsiteX1" fmla="*/ 388885 w 1079292"/>
              <a:gd name="connsiteY1" fmla="*/ 1103548 h 1636694"/>
              <a:gd name="connsiteX2" fmla="*/ 569626 w 1079292"/>
              <a:gd name="connsiteY2" fmla="*/ 107697 h 1636694"/>
              <a:gd name="connsiteX3" fmla="*/ 674557 w 1079292"/>
              <a:gd name="connsiteY3" fmla="*/ 77717 h 1636694"/>
              <a:gd name="connsiteX4" fmla="*/ 794478 w 1079292"/>
              <a:gd name="connsiteY4" fmla="*/ 557402 h 1636694"/>
              <a:gd name="connsiteX5" fmla="*/ 899410 w 1079292"/>
              <a:gd name="connsiteY5" fmla="*/ 1186989 h 1636694"/>
              <a:gd name="connsiteX6" fmla="*/ 974360 w 1079292"/>
              <a:gd name="connsiteY6" fmla="*/ 1546753 h 1636694"/>
              <a:gd name="connsiteX7" fmla="*/ 1079292 w 1079292"/>
              <a:gd name="connsiteY7" fmla="*/ 1636694 h 1636694"/>
              <a:gd name="connsiteX0" fmla="*/ 0 w 1029286"/>
              <a:gd name="connsiteY0" fmla="*/ 1585456 h 1636694"/>
              <a:gd name="connsiteX1" fmla="*/ 338879 w 1029286"/>
              <a:gd name="connsiteY1" fmla="*/ 1103548 h 1636694"/>
              <a:gd name="connsiteX2" fmla="*/ 519620 w 1029286"/>
              <a:gd name="connsiteY2" fmla="*/ 107697 h 1636694"/>
              <a:gd name="connsiteX3" fmla="*/ 624551 w 1029286"/>
              <a:gd name="connsiteY3" fmla="*/ 77717 h 1636694"/>
              <a:gd name="connsiteX4" fmla="*/ 744472 w 1029286"/>
              <a:gd name="connsiteY4" fmla="*/ 557402 h 1636694"/>
              <a:gd name="connsiteX5" fmla="*/ 849404 w 1029286"/>
              <a:gd name="connsiteY5" fmla="*/ 1186989 h 1636694"/>
              <a:gd name="connsiteX6" fmla="*/ 924354 w 1029286"/>
              <a:gd name="connsiteY6" fmla="*/ 1546753 h 1636694"/>
              <a:gd name="connsiteX7" fmla="*/ 1029286 w 1029286"/>
              <a:gd name="connsiteY7" fmla="*/ 1636694 h 1636694"/>
              <a:gd name="connsiteX0" fmla="*/ 0 w 1029286"/>
              <a:gd name="connsiteY0" fmla="*/ 1585456 h 1636694"/>
              <a:gd name="connsiteX1" fmla="*/ 338879 w 1029286"/>
              <a:gd name="connsiteY1" fmla="*/ 1103548 h 1636694"/>
              <a:gd name="connsiteX2" fmla="*/ 519620 w 1029286"/>
              <a:gd name="connsiteY2" fmla="*/ 107697 h 1636694"/>
              <a:gd name="connsiteX3" fmla="*/ 624551 w 1029286"/>
              <a:gd name="connsiteY3" fmla="*/ 77717 h 1636694"/>
              <a:gd name="connsiteX4" fmla="*/ 744472 w 1029286"/>
              <a:gd name="connsiteY4" fmla="*/ 557402 h 1636694"/>
              <a:gd name="connsiteX5" fmla="*/ 849404 w 1029286"/>
              <a:gd name="connsiteY5" fmla="*/ 1186989 h 1636694"/>
              <a:gd name="connsiteX6" fmla="*/ 924354 w 1029286"/>
              <a:gd name="connsiteY6" fmla="*/ 1546753 h 1636694"/>
              <a:gd name="connsiteX7" fmla="*/ 1029286 w 1029286"/>
              <a:gd name="connsiteY7" fmla="*/ 1636694 h 1636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29286" h="1636694">
                <a:moveTo>
                  <a:pt x="0" y="1585456"/>
                </a:moveTo>
                <a:cubicBezTo>
                  <a:pt x="163642" y="1560080"/>
                  <a:pt x="252276" y="1349841"/>
                  <a:pt x="338879" y="1103548"/>
                </a:cubicBezTo>
                <a:cubicBezTo>
                  <a:pt x="425482" y="857255"/>
                  <a:pt x="472008" y="278669"/>
                  <a:pt x="519620" y="107697"/>
                </a:cubicBezTo>
                <a:cubicBezTo>
                  <a:pt x="567232" y="-63275"/>
                  <a:pt x="587076" y="2766"/>
                  <a:pt x="624551" y="77717"/>
                </a:cubicBezTo>
                <a:cubicBezTo>
                  <a:pt x="662026" y="152668"/>
                  <a:pt x="706997" y="372523"/>
                  <a:pt x="744472" y="557402"/>
                </a:cubicBezTo>
                <a:cubicBezTo>
                  <a:pt x="781947" y="742281"/>
                  <a:pt x="819424" y="1022097"/>
                  <a:pt x="849404" y="1186989"/>
                </a:cubicBezTo>
                <a:cubicBezTo>
                  <a:pt x="879384" y="1351881"/>
                  <a:pt x="894374" y="1471802"/>
                  <a:pt x="924354" y="1546753"/>
                </a:cubicBezTo>
                <a:cubicBezTo>
                  <a:pt x="954334" y="1621704"/>
                  <a:pt x="991810" y="1629199"/>
                  <a:pt x="1029286" y="1636694"/>
                </a:cubicBezTo>
              </a:path>
            </a:pathLst>
          </a:cu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TW" altLang="en-US" dirty="0"/>
          </a:p>
        </p:txBody>
      </p:sp>
      <p:sp>
        <p:nvSpPr>
          <p:cNvPr id="25" name="文字方塊 2">
            <a:extLst>
              <a:ext uri="{FF2B5EF4-FFF2-40B4-BE49-F238E27FC236}">
                <a16:creationId xmlns:a16="http://schemas.microsoft.com/office/drawing/2014/main" id="{C4AA66FB-71EC-4CE7-B4DA-11D7E70ABC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1060" y="4926648"/>
            <a:ext cx="219868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zh-TW" dirty="0">
                <a:solidFill>
                  <a:schemeClr val="bg2"/>
                </a:solidFill>
              </a:rPr>
              <a:t>Data Distribution</a:t>
            </a:r>
            <a:endParaRPr lang="zh-TW" altLang="en-US" dirty="0">
              <a:solidFill>
                <a:schemeClr val="bg2"/>
              </a:solidFill>
            </a:endParaRPr>
          </a:p>
        </p:txBody>
      </p:sp>
      <p:sp>
        <p:nvSpPr>
          <p:cNvPr id="26" name="文字方塊 8">
            <a:extLst>
              <a:ext uri="{FF2B5EF4-FFF2-40B4-BE49-F238E27FC236}">
                <a16:creationId xmlns:a16="http://schemas.microsoft.com/office/drawing/2014/main" id="{18341CB1-8F4B-4818-9BC6-027D53B0D4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75461" y="2327461"/>
            <a:ext cx="2198687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zh-TW" dirty="0">
                <a:solidFill>
                  <a:srgbClr val="FF0000"/>
                </a:solidFill>
              </a:rPr>
              <a:t>Generated Distribution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51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AB3FD-D933-44DB-9F34-0B44D3A05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GANS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4FB992-42E0-4472-8491-D488B9368F4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Some Solutions -  WGAN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485A92-046F-45BD-B774-170704FFB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141" y="2243112"/>
            <a:ext cx="5547298" cy="25138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844A07-D9C3-4D46-8837-777E76BA0160}"/>
              </a:ext>
            </a:extLst>
          </p:cNvPr>
          <p:cNvSpPr txBox="1"/>
          <p:nvPr/>
        </p:nvSpPr>
        <p:spPr>
          <a:xfrm>
            <a:off x="498348" y="2077014"/>
            <a:ext cx="548640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92929"/>
                </a:solidFill>
                <a:effectLst/>
                <a:latin typeface="+mn-lt"/>
                <a:cs typeface="Calibri" panose="020F0502020204030204" pitchFamily="34" charset="0"/>
              </a:rPr>
              <a:t>The major difference is due to the cost function:</a:t>
            </a:r>
          </a:p>
          <a:p>
            <a:endParaRPr lang="en-US" dirty="0">
              <a:solidFill>
                <a:srgbClr val="292929"/>
              </a:solidFill>
              <a:latin typeface="+mn-lt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+mn-lt"/>
                <a:cs typeface="Calibri" panose="020F0502020204030204" pitchFamily="34" charset="0"/>
              </a:rPr>
              <a:t>Discriminator does not actually classify instances rather outputs a number.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02124"/>
              </a:solidFill>
              <a:effectLst/>
              <a:latin typeface="+mn-lt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+mn-lt"/>
                <a:cs typeface="Calibri" panose="020F0502020204030204" pitchFamily="34" charset="0"/>
              </a:rPr>
              <a:t>Discriminator training just tries to make the output bigger for real instances than for fake instances</a:t>
            </a:r>
            <a:r>
              <a:rPr lang="en-US" dirty="0">
                <a:solidFill>
                  <a:srgbClr val="202124"/>
                </a:solidFill>
                <a:latin typeface="+mn-lt"/>
                <a:cs typeface="Calibri" panose="020F0502020204030204" pitchFamily="34" charset="0"/>
              </a:rPr>
              <a:t> =&gt; Called a “ critic” than a discriminator.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202124"/>
              </a:solidFill>
              <a:latin typeface="+mn-lt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+mn-lt"/>
                <a:cs typeface="Calibri" panose="020F0502020204030204" pitchFamily="34" charset="0"/>
              </a:rPr>
              <a:t>If the discriminator gets stuck in local minima, it learns to reject the outputs that the generator stabilizes on. So the generator must try something new.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202124"/>
              </a:solidFill>
              <a:latin typeface="+mn-lt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  <a:latin typeface="+mn-lt"/>
                <a:cs typeface="Calibri" panose="020F0502020204030204" pitchFamily="34" charset="0"/>
              </a:rPr>
              <a:t>Helps a</a:t>
            </a:r>
            <a:r>
              <a:rPr lang="en-US" b="0" i="0" dirty="0">
                <a:solidFill>
                  <a:srgbClr val="202124"/>
                </a:solidFill>
                <a:effectLst/>
                <a:latin typeface="+mn-lt"/>
                <a:cs typeface="Calibri" panose="020F0502020204030204" pitchFamily="34" charset="0"/>
              </a:rPr>
              <a:t>void problems with vanishing gradients &amp; model collapse. </a:t>
            </a:r>
            <a:endParaRPr lang="en-US" dirty="0">
              <a:solidFill>
                <a:srgbClr val="202124"/>
              </a:solidFill>
              <a:latin typeface="+mn-lt"/>
              <a:cs typeface="Calibri" panose="020F0502020204030204" pitchFamily="34" charset="0"/>
            </a:endParaRPr>
          </a:p>
          <a:p>
            <a:endParaRPr lang="en-US" dirty="0">
              <a:solidFill>
                <a:srgbClr val="292929"/>
              </a:solidFill>
              <a:latin typeface="+mn-lt"/>
              <a:cs typeface="Calibri" panose="020F0502020204030204" pitchFamily="34" charset="0"/>
            </a:endParaRPr>
          </a:p>
          <a:p>
            <a:endParaRPr lang="en-US" b="0" i="0" dirty="0">
              <a:solidFill>
                <a:srgbClr val="292929"/>
              </a:solidFill>
              <a:effectLst/>
              <a:latin typeface="+mn-lt"/>
              <a:cs typeface="Calibri" panose="020F0502020204030204" pitchFamily="34" charset="0"/>
            </a:endParaRPr>
          </a:p>
          <a:p>
            <a:endParaRPr lang="en-US" dirty="0">
              <a:solidFill>
                <a:srgbClr val="292929"/>
              </a:solidFill>
              <a:latin typeface="+mn-lt"/>
              <a:cs typeface="Calibri" panose="020F0502020204030204" pitchFamily="34" charset="0"/>
            </a:endParaRPr>
          </a:p>
          <a:p>
            <a:endParaRPr lang="en-US" dirty="0">
              <a:latin typeface="+mn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94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FD6E8-A431-4D21-8CAC-DF7FE6DD1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GANs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FBCE95-A2C8-41FB-B348-98FF5DEC8C0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Adversarial Attacks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2F9B60B-D85B-465A-859E-976E61C4DD5A}"/>
              </a:ext>
            </a:extLst>
          </p:cNvPr>
          <p:cNvGrpSpPr/>
          <p:nvPr/>
        </p:nvGrpSpPr>
        <p:grpSpPr>
          <a:xfrm>
            <a:off x="392959" y="3006655"/>
            <a:ext cx="5218280" cy="1698910"/>
            <a:chOff x="2760080" y="1708796"/>
            <a:chExt cx="7173539" cy="211319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7542A51-B66E-488B-A69A-1BC77FCEC471}"/>
                </a:ext>
              </a:extLst>
            </p:cNvPr>
            <p:cNvGrpSpPr/>
            <p:nvPr/>
          </p:nvGrpSpPr>
          <p:grpSpPr>
            <a:xfrm>
              <a:off x="3010328" y="2054830"/>
              <a:ext cx="6923291" cy="1610477"/>
              <a:chOff x="3010328" y="2054830"/>
              <a:chExt cx="6923291" cy="1610477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0F0A596-19CF-4FE4-84F5-28606704B3EC}"/>
                  </a:ext>
                </a:extLst>
              </p:cNvPr>
              <p:cNvSpPr/>
              <p:nvPr/>
            </p:nvSpPr>
            <p:spPr>
              <a:xfrm>
                <a:off x="4777483" y="3213244"/>
                <a:ext cx="1232899" cy="452063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bg2"/>
                    </a:solidFill>
                  </a:rPr>
                  <a:t>Perturbation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562159B-7184-4799-B385-793F8046F2FF}"/>
                  </a:ext>
                </a:extLst>
              </p:cNvPr>
              <p:cNvSpPr/>
              <p:nvPr/>
            </p:nvSpPr>
            <p:spPr>
              <a:xfrm>
                <a:off x="3010328" y="2054831"/>
                <a:ext cx="1232899" cy="452063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bg2"/>
                    </a:solidFill>
                  </a:rPr>
                  <a:t>Input Data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F283B2C3-C86F-482B-8D05-04CA1A17681A}"/>
                  </a:ext>
                </a:extLst>
              </p:cNvPr>
              <p:cNvSpPr/>
              <p:nvPr/>
            </p:nvSpPr>
            <p:spPr>
              <a:xfrm>
                <a:off x="5167901" y="2054831"/>
                <a:ext cx="452063" cy="452063"/>
              </a:xfrm>
              <a:prstGeom prst="ellipse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2"/>
                    </a:solidFill>
                  </a:rPr>
                  <a:t>+</a:t>
                </a: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72D772CF-ADEA-4A3C-89F0-D514FB1C1360}"/>
                  </a:ext>
                </a:extLst>
              </p:cNvPr>
              <p:cNvCxnSpPr>
                <a:stCxn id="10" idx="0"/>
                <a:endCxn id="6" idx="4"/>
              </p:cNvCxnSpPr>
              <p:nvPr/>
            </p:nvCxnSpPr>
            <p:spPr>
              <a:xfrm flipV="1">
                <a:off x="5393933" y="2506894"/>
                <a:ext cx="0" cy="706350"/>
              </a:xfrm>
              <a:prstGeom prst="straightConnector1">
                <a:avLst/>
              </a:prstGeom>
              <a:ln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C4A83B94-9B0A-4E78-9156-E1BE59DBD49B}"/>
                  </a:ext>
                </a:extLst>
              </p:cNvPr>
              <p:cNvCxnSpPr>
                <a:stCxn id="6" idx="6"/>
              </p:cNvCxnSpPr>
              <p:nvPr/>
            </p:nvCxnSpPr>
            <p:spPr>
              <a:xfrm flipV="1">
                <a:off x="5619964" y="2280862"/>
                <a:ext cx="1078787" cy="1"/>
              </a:xfrm>
              <a:prstGeom prst="straightConnector1">
                <a:avLst/>
              </a:prstGeom>
              <a:ln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89B37D3-21B3-488E-BE2F-DE5A2F1B5A9B}"/>
                  </a:ext>
                </a:extLst>
              </p:cNvPr>
              <p:cNvSpPr/>
              <p:nvPr/>
            </p:nvSpPr>
            <p:spPr>
              <a:xfrm>
                <a:off x="6698751" y="2054831"/>
                <a:ext cx="1232899" cy="452063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bg2"/>
                    </a:solidFill>
                  </a:rPr>
                  <a:t>Network</a:t>
                </a:r>
              </a:p>
            </p:txBody>
          </p: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8248C127-63DD-495E-969D-087D5E90D6F5}"/>
                  </a:ext>
                </a:extLst>
              </p:cNvPr>
              <p:cNvCxnSpPr>
                <a:stCxn id="20" idx="3"/>
              </p:cNvCxnSpPr>
              <p:nvPr/>
            </p:nvCxnSpPr>
            <p:spPr>
              <a:xfrm flipV="1">
                <a:off x="7931650" y="2280862"/>
                <a:ext cx="770561" cy="1"/>
              </a:xfrm>
              <a:prstGeom prst="straightConnector1">
                <a:avLst/>
              </a:prstGeom>
              <a:ln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2D5ADBC5-DCDD-4967-8B7A-7E9D71B366D2}"/>
                  </a:ext>
                </a:extLst>
              </p:cNvPr>
              <p:cNvSpPr/>
              <p:nvPr/>
            </p:nvSpPr>
            <p:spPr>
              <a:xfrm>
                <a:off x="8702211" y="2054830"/>
                <a:ext cx="452063" cy="452063"/>
              </a:xfrm>
              <a:prstGeom prst="ellipse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DC60ED4-D8DF-4E58-A897-D725125F7D64}"/>
                  </a:ext>
                </a:extLst>
              </p:cNvPr>
              <p:cNvSpPr txBox="1"/>
              <p:nvPr/>
            </p:nvSpPr>
            <p:spPr>
              <a:xfrm>
                <a:off x="8044664" y="2579035"/>
                <a:ext cx="1888955" cy="3111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Misclassified output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AF12FA3-8764-4182-87FF-D3A244BC8C39}"/>
                </a:ext>
              </a:extLst>
            </p:cNvPr>
            <p:cNvGrpSpPr/>
            <p:nvPr/>
          </p:nvGrpSpPr>
          <p:grpSpPr>
            <a:xfrm>
              <a:off x="2760080" y="1708796"/>
              <a:ext cx="7173538" cy="2113191"/>
              <a:chOff x="2760080" y="1708796"/>
              <a:chExt cx="7173538" cy="2113191"/>
            </a:xfrm>
          </p:grpSpPr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8B3EEB22-84A8-41A3-B99F-FC46223053E1}"/>
                  </a:ext>
                </a:extLst>
              </p:cNvPr>
              <p:cNvCxnSpPr>
                <a:stCxn id="5" idx="3"/>
                <a:endCxn id="6" idx="2"/>
              </p:cNvCxnSpPr>
              <p:nvPr/>
            </p:nvCxnSpPr>
            <p:spPr>
              <a:xfrm>
                <a:off x="4243227" y="2280863"/>
                <a:ext cx="924674" cy="0"/>
              </a:xfrm>
              <a:prstGeom prst="straightConnector1">
                <a:avLst/>
              </a:prstGeom>
              <a:ln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F1A7D99-EBC2-461C-98E5-281F5B764963}"/>
                  </a:ext>
                </a:extLst>
              </p:cNvPr>
              <p:cNvSpPr/>
              <p:nvPr/>
            </p:nvSpPr>
            <p:spPr>
              <a:xfrm>
                <a:off x="2760080" y="1708796"/>
                <a:ext cx="7173538" cy="2113191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17FD21BD-ED79-4CEF-B1F5-5A2E15A8FA68}"/>
              </a:ext>
            </a:extLst>
          </p:cNvPr>
          <p:cNvSpPr txBox="1"/>
          <p:nvPr/>
        </p:nvSpPr>
        <p:spPr>
          <a:xfrm>
            <a:off x="5927128" y="1774264"/>
            <a:ext cx="465271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White – Box attacks :</a:t>
            </a:r>
          </a:p>
          <a:p>
            <a:endParaRPr lang="en-US" b="1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Attackers have access to Model architecture, weights.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Calculate the  perturbation δ based on loss function.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Attackers push the perturbed image to be misclassified to a specific target class.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Black - Box attacks 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Attackers do not have access to the classifier or defense parameters.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Trains a substitute model using a very small dataset augmented by synthetic images labeled by querying the classifier.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Examples that fool the substitute end up being misclassified by the targeted classifier.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02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F250F-1E2E-4D1E-8476-2C3B4B0A3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DEFENCE GAN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35535BE-25B8-48BC-8048-CEF6C6F0CFA3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Pipelining a GAN with Anomaly Detection Classifier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1877F9-3421-4F91-925E-6D79C7351C71}"/>
              </a:ext>
            </a:extLst>
          </p:cNvPr>
          <p:cNvSpPr txBox="1"/>
          <p:nvPr/>
        </p:nvSpPr>
        <p:spPr>
          <a:xfrm>
            <a:off x="942975" y="3749039"/>
            <a:ext cx="897255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WGAN trained on legitimate (un-perturbed) training samples to “denoise” adversarial examples.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test time, prior to feeding an image x to the classifier, x is projected onto the range of the generator by minimizing the reconstruction error ||G(z) − x||</a:t>
            </a:r>
            <a:r>
              <a:rPr lang="en-US" sz="1200" spc="-300" baseline="30000" dirty="0"/>
              <a:t>2</a:t>
            </a:r>
            <a:r>
              <a:rPr lang="en-US" sz="1200" spc="-300" baseline="-25000" dirty="0"/>
              <a:t>2</a:t>
            </a:r>
            <a:r>
              <a:rPr lang="en-US" dirty="0"/>
              <a:t>  and produce output to a given image which does not contain the adversarial changes.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resulting reconstruction G(z) is then given to the classifier. Results in a substantial reduction of any potential adversarial noise. 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C484A8-D378-42FA-BD85-FEA9FC04D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484" y="1631453"/>
            <a:ext cx="7920991" cy="21175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B32286-B06D-4972-93E9-DFF70BBC69C5}"/>
              </a:ext>
            </a:extLst>
          </p:cNvPr>
          <p:cNvSpPr txBox="1"/>
          <p:nvPr/>
        </p:nvSpPr>
        <p:spPr>
          <a:xfrm>
            <a:off x="4766375" y="5836666"/>
            <a:ext cx="54864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https://arxiv.org/pdf/1805.06605.pdf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01265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F204C-731F-499A-9FCA-BAB2D48C0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the Best!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9090FF-DAFF-493D-956C-ECC15643B3C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EF997B-D707-4009-8D05-046211051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165" y="1863090"/>
            <a:ext cx="8548470" cy="364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72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BFE26-E678-4C69-8459-A29D226C6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250317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itle &amp; Bullet">
  <a:themeElements>
    <a:clrScheme name="2015 WHITE Template">
      <a:dk1>
        <a:srgbClr val="B3B3B3"/>
      </a:dk1>
      <a:lt1>
        <a:srgbClr val="FFFFFF"/>
      </a:lt1>
      <a:dk2>
        <a:srgbClr val="000000"/>
      </a:dk2>
      <a:lt2>
        <a:srgbClr val="76B900"/>
      </a:lt2>
      <a:accent1>
        <a:srgbClr val="0071C5"/>
      </a:accent1>
      <a:accent2>
        <a:srgbClr val="007450"/>
      </a:accent2>
      <a:accent3>
        <a:srgbClr val="9A4216"/>
      </a:accent3>
      <a:accent4>
        <a:srgbClr val="505050"/>
      </a:accent4>
      <a:accent5>
        <a:srgbClr val="9E1212"/>
      </a:accent5>
      <a:accent6>
        <a:srgbClr val="0D3481"/>
      </a:accent6>
      <a:hlink>
        <a:srgbClr val="76B900"/>
      </a:hlink>
      <a:folHlink>
        <a:srgbClr val="0048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6258</TotalTime>
  <Words>472</Words>
  <Application>Microsoft Office PowerPoint</Application>
  <PresentationFormat>Custom</PresentationFormat>
  <Paragraphs>76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Trebuchet MS</vt:lpstr>
      <vt:lpstr>Inter</vt:lpstr>
      <vt:lpstr>Roboto</vt:lpstr>
      <vt:lpstr>Noto Sans Symbols</vt:lpstr>
      <vt:lpstr>Title &amp; Bullet</vt:lpstr>
      <vt:lpstr>CONCLUSIONS</vt:lpstr>
      <vt:lpstr>RECAP OF GANs</vt:lpstr>
      <vt:lpstr>RECAP OF GANs</vt:lpstr>
      <vt:lpstr>RECAP OF GANs</vt:lpstr>
      <vt:lpstr>RECAP OF GANS</vt:lpstr>
      <vt:lpstr>RECAP OF GANs</vt:lpstr>
      <vt:lpstr>DEFENCE GAN</vt:lpstr>
      <vt:lpstr>All the Best!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DLI TELECOM ANOMALY DETECTION</dc:title>
  <cp:lastModifiedBy>Ananth Sankarasubramanian</cp:lastModifiedBy>
  <cp:revision>70</cp:revision>
  <dcterms:modified xsi:type="dcterms:W3CDTF">2020-10-07T03:41:11Z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b558183-044c-4105-8d9c-cea02a2a3d86_Enabled">
    <vt:lpwstr>True</vt:lpwstr>
  </property>
  <property fmtid="{D5CDD505-2E9C-101B-9397-08002B2CF9AE}" pid="3" name="MSIP_Label_6b558183-044c-4105-8d9c-cea02a2a3d86_SiteId">
    <vt:lpwstr>43083d15-7273-40c1-b7db-39efd9ccc17a</vt:lpwstr>
  </property>
  <property fmtid="{D5CDD505-2E9C-101B-9397-08002B2CF9AE}" pid="4" name="MSIP_Label_6b558183-044c-4105-8d9c-cea02a2a3d86_Owner">
    <vt:lpwstr>ananths@nvidia.com</vt:lpwstr>
  </property>
  <property fmtid="{D5CDD505-2E9C-101B-9397-08002B2CF9AE}" pid="5" name="MSIP_Label_6b558183-044c-4105-8d9c-cea02a2a3d86_SetDate">
    <vt:lpwstr>2020-09-26T04:35:54.3818211Z</vt:lpwstr>
  </property>
  <property fmtid="{D5CDD505-2E9C-101B-9397-08002B2CF9AE}" pid="6" name="MSIP_Label_6b558183-044c-4105-8d9c-cea02a2a3d86_Name">
    <vt:lpwstr>Unrestricted</vt:lpwstr>
  </property>
  <property fmtid="{D5CDD505-2E9C-101B-9397-08002B2CF9AE}" pid="7" name="MSIP_Label_6b558183-044c-4105-8d9c-cea02a2a3d86_Application">
    <vt:lpwstr>Microsoft Azure Information Protection</vt:lpwstr>
  </property>
  <property fmtid="{D5CDD505-2E9C-101B-9397-08002B2CF9AE}" pid="8" name="MSIP_Label_6b558183-044c-4105-8d9c-cea02a2a3d86_ActionId">
    <vt:lpwstr>d74b2c96-2207-488e-9296-f31228fc07a3</vt:lpwstr>
  </property>
  <property fmtid="{D5CDD505-2E9C-101B-9397-08002B2CF9AE}" pid="9" name="MSIP_Label_6b558183-044c-4105-8d9c-cea02a2a3d86_Extended_MSFT_Method">
    <vt:lpwstr>Automatic</vt:lpwstr>
  </property>
  <property fmtid="{D5CDD505-2E9C-101B-9397-08002B2CF9AE}" pid="10" name="Sensitivity">
    <vt:lpwstr>Unrestricted</vt:lpwstr>
  </property>
</Properties>
</file>